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13"/>
  </p:notesMasterIdLst>
  <p:handoutMasterIdLst>
    <p:handoutMasterId r:id="rId14"/>
  </p:handoutMasterIdLst>
  <p:sldIdLst>
    <p:sldId id="341" r:id="rId5"/>
    <p:sldId id="363" r:id="rId6"/>
    <p:sldId id="367" r:id="rId7"/>
    <p:sldId id="2147309495" r:id="rId8"/>
    <p:sldId id="2147309493" r:id="rId9"/>
    <p:sldId id="2147309499" r:id="rId10"/>
    <p:sldId id="2147309497" r:id="rId11"/>
    <p:sldId id="2147309498" r:id="rId12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E3DA76A0-2B34-048C-B539-CDF16E30CD5C}" name="Yunjung Yi" initials="YY" userId="S::y.yi@cablelabs.com::c4f0368e-3251-450c-9005-89a9b5e7b70f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100" autoAdjust="0"/>
    <p:restoredTop sz="94889" autoAdjust="0"/>
  </p:normalViewPr>
  <p:slideViewPr>
    <p:cSldViewPr snapToGrid="0">
      <p:cViewPr varScale="1">
        <p:scale>
          <a:sx n="159" d="100"/>
          <a:sy n="159" d="100"/>
        </p:scale>
        <p:origin x="632" y="1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microsoft.com/office/2018/10/relationships/authors" Target="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096497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22435085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6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19185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60387"/>
            <a:ext cx="10515600" cy="1130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2023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346658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400" b="1" dirty="0">
                <a:latin typeface="Arial "/>
              </a:rPr>
              <a:t>TSG SA Rel-19 Workshop	</a:t>
            </a:r>
          </a:p>
          <a:p>
            <a:pPr eaLnBrk="1" hangingPunct="1">
              <a:defRPr/>
            </a:pPr>
            <a:r>
              <a:rPr lang="fi-FI" altLang="en-US" sz="1400" b="1" dirty="0">
                <a:latin typeface="Arial "/>
              </a:rPr>
              <a:t>Taipei, June 13 – 14, 2023</a:t>
            </a:r>
            <a:endParaRPr lang="sv-SE" altLang="en-US" sz="1400" b="1" dirty="0">
              <a:latin typeface="Arial "/>
            </a:endParaRP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AF4006C6-1A95-4284-A498-917EA49F0F9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308757" y="133350"/>
            <a:ext cx="204504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400" b="1" dirty="0">
                <a:solidFill>
                  <a:srgbClr val="0000FF"/>
                </a:solidFill>
                <a:latin typeface="Arial "/>
              </a:rPr>
              <a:t>SWS-230040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2650" y="2862262"/>
            <a:ext cx="7886700" cy="1133475"/>
          </a:xfrm>
        </p:spPr>
        <p:txBody>
          <a:bodyPr/>
          <a:lstStyle/>
          <a:p>
            <a:pPr eaLnBrk="1" hangingPunct="1"/>
            <a:r>
              <a:rPr lang="en-GB" altLang="en-US" dirty="0"/>
              <a:t>Rel-19 Items</a:t>
            </a:r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2152650" y="4192085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CableLabs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Overview</a:t>
            </a:r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Rel-19 projects should address operators’ needs (e.g., by enabling more flexible deployment options to increase adoption of optional features)</a:t>
            </a:r>
          </a:p>
          <a:p>
            <a:r>
              <a:rPr lang="en-US" altLang="en-US" dirty="0"/>
              <a:t>Rel-19 projects should address different industry sectors e.g., balance projects on MNO/MVNO scenarios, </a:t>
            </a:r>
            <a:r>
              <a:rPr lang="en-US" altLang="en-US" dirty="0" err="1"/>
              <a:t>eMBB</a:t>
            </a:r>
            <a:r>
              <a:rPr lang="en-US" altLang="en-US" dirty="0"/>
              <a:t>/</a:t>
            </a:r>
            <a:r>
              <a:rPr lang="en-US" altLang="en-US" dirty="0" err="1"/>
              <a:t>IIoT</a:t>
            </a:r>
            <a:r>
              <a:rPr lang="en-US" altLang="en-US" dirty="0"/>
              <a:t>, etc. </a:t>
            </a:r>
          </a:p>
          <a:p>
            <a:r>
              <a:rPr lang="en-US" altLang="en-US" dirty="0"/>
              <a:t>Rel-19 projects should balance enhancements of existing features (e.g., ATSSS, WWC, XRM), new use cases (e.g., ATSSS-lite, metaverse) and forward-looking features (e.g., sensing/communication integration)</a:t>
            </a:r>
          </a:p>
        </p:txBody>
      </p: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3AFF4909-1900-46CD-87F7-AE296C5941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Overall View on Rel-19 Content</a:t>
            </a:r>
          </a:p>
        </p:txBody>
      </p:sp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443D1633-C670-416B-8287-F2FC830B67B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08195014"/>
              </p:ext>
            </p:extLst>
          </p:nvPr>
        </p:nvGraphicFramePr>
        <p:xfrm>
          <a:off x="60858" y="1806302"/>
          <a:ext cx="12070284" cy="3992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0587">
                  <a:extLst>
                    <a:ext uri="{9D8B030D-6E8A-4147-A177-3AD203B41FA5}">
                      <a16:colId xmlns:a16="http://schemas.microsoft.com/office/drawing/2014/main" val="2236238882"/>
                    </a:ext>
                  </a:extLst>
                </a:gridCol>
                <a:gridCol w="1661652">
                  <a:extLst>
                    <a:ext uri="{9D8B030D-6E8A-4147-A177-3AD203B41FA5}">
                      <a16:colId xmlns:a16="http://schemas.microsoft.com/office/drawing/2014/main" val="562605877"/>
                    </a:ext>
                  </a:extLst>
                </a:gridCol>
                <a:gridCol w="5131724">
                  <a:extLst>
                    <a:ext uri="{9D8B030D-6E8A-4147-A177-3AD203B41FA5}">
                      <a16:colId xmlns:a16="http://schemas.microsoft.com/office/drawing/2014/main" val="824553124"/>
                    </a:ext>
                  </a:extLst>
                </a:gridCol>
                <a:gridCol w="1395051">
                  <a:extLst>
                    <a:ext uri="{9D8B030D-6E8A-4147-A177-3AD203B41FA5}">
                      <a16:colId xmlns:a16="http://schemas.microsoft.com/office/drawing/2014/main" val="4265244648"/>
                    </a:ext>
                  </a:extLst>
                </a:gridCol>
                <a:gridCol w="1087309">
                  <a:extLst>
                    <a:ext uri="{9D8B030D-6E8A-4147-A177-3AD203B41FA5}">
                      <a16:colId xmlns:a16="http://schemas.microsoft.com/office/drawing/2014/main" val="714072198"/>
                    </a:ext>
                  </a:extLst>
                </a:gridCol>
                <a:gridCol w="1288997">
                  <a:extLst>
                    <a:ext uri="{9D8B030D-6E8A-4147-A177-3AD203B41FA5}">
                      <a16:colId xmlns:a16="http://schemas.microsoft.com/office/drawing/2014/main" val="1390949308"/>
                    </a:ext>
                  </a:extLst>
                </a:gridCol>
                <a:gridCol w="1064964">
                  <a:extLst>
                    <a:ext uri="{9D8B030D-6E8A-4147-A177-3AD203B41FA5}">
                      <a16:colId xmlns:a16="http://schemas.microsoft.com/office/drawing/2014/main" val="12920706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S.NO.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Title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Brief Description and Key Objectives</a:t>
                      </a:r>
                    </a:p>
                    <a:p>
                      <a:pPr algn="ctr"/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/>
                        <a:t>Related Stage-1 Study/Work Item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Lead Stage-2 WG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RAN dependencies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Other WG dependencies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086687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b="1" dirty="0"/>
                        <a:t>ATSSS </a:t>
                      </a:r>
                      <a:r>
                        <a:rPr lang="en-US" sz="1100" b="1" dirty="0" err="1"/>
                        <a:t>Enh</a:t>
                      </a:r>
                      <a:r>
                        <a:rPr lang="en-US" sz="1100" b="1" dirty="0"/>
                        <a:t> </a:t>
                      </a:r>
                      <a:r>
                        <a:rPr lang="en-US" sz="1100" b="0" dirty="0"/>
                        <a:t>(S2-2306694, S2-2306692, S2-2307179)</a:t>
                      </a:r>
                      <a:endParaRPr lang="en-US" sz="11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US" sz="1100" b="0" dirty="0"/>
                        <a:t>Enhancements of ATSSS to support various deployment scenarios: </a:t>
                      </a:r>
                    </a:p>
                    <a:p>
                      <a:pPr marL="0" indent="0">
                        <a:buFont typeface="+mj-lt"/>
                        <a:buNone/>
                      </a:pPr>
                      <a:r>
                        <a:rPr lang="en-US" sz="1100" b="1" dirty="0"/>
                        <a:t>Key issue: </a:t>
                      </a:r>
                      <a:r>
                        <a:rPr lang="en-US" sz="1100" b="0" dirty="0"/>
                        <a:t>ATSSS over two NR (dual steer), separate MPTCP/MPQUIC proxy from UPF, ATSSS Lite</a:t>
                      </a:r>
                      <a:endParaRPr lang="en-US" sz="11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/>
                        <a:t>Yes, TR 22.841 (</a:t>
                      </a:r>
                      <a:r>
                        <a:rPr lang="en-US" sz="1100" dirty="0" err="1"/>
                        <a:t>DualSteer</a:t>
                      </a:r>
                      <a:r>
                        <a:rPr lang="en-US" sz="1100" dirty="0"/>
                        <a:t>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SA2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No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TBD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401606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b="1" dirty="0"/>
                        <a:t>WWC </a:t>
                      </a:r>
                      <a:r>
                        <a:rPr lang="en-US" sz="1100" b="1" dirty="0" err="1"/>
                        <a:t>Enh</a:t>
                      </a:r>
                      <a:r>
                        <a:rPr lang="en-US" sz="1100" dirty="0"/>
                        <a:t> (S2-2307401, S2-2307179)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Support QoS provisioning and policy for individual NAUN3 device behind RG and AUN3 device behind FN-RG</a:t>
                      </a:r>
                    </a:p>
                    <a:p>
                      <a:r>
                        <a:rPr lang="en-US" sz="1100" b="1" dirty="0"/>
                        <a:t>Key Issue</a:t>
                      </a:r>
                      <a:r>
                        <a:rPr lang="en-US" sz="1100" dirty="0"/>
                        <a:t>: Individual NAUN3 QoS/policy provisioning, support AUN3 behind FN-RG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Yes, TS 22.261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SA2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No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SA3 for security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60157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b="1" dirty="0"/>
                        <a:t>Indirect Network Sharing </a:t>
                      </a:r>
                      <a:r>
                        <a:rPr lang="en-US" sz="1100" dirty="0"/>
                        <a:t>(S2-2306489)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Support RAN sharing with reduced overhead/enhanced architecture compared to MOCN</a:t>
                      </a:r>
                    </a:p>
                    <a:p>
                      <a:r>
                        <a:rPr lang="en-US" sz="1100" b="1" dirty="0"/>
                        <a:t>Key Issue</a:t>
                      </a:r>
                      <a:r>
                        <a:rPr lang="en-US" sz="1100" dirty="0"/>
                        <a:t>: architecture enhancements to support indirect network sharing via a host operator’s network function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Yes, TR 22.851 (NetShare)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SA2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TBD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/>
                        <a:t>TBD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9053247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b="1" dirty="0"/>
                        <a:t>Identification of Non-3GPP device behind WLAN AP </a:t>
                      </a:r>
                      <a:r>
                        <a:rPr lang="en-US" sz="1100" dirty="0"/>
                        <a:t>(SWS-230057)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Enhance untrusted access procedure to address deployment requirements </a:t>
                      </a:r>
                    </a:p>
                    <a:p>
                      <a:r>
                        <a:rPr lang="en-US" sz="1100" b="1" dirty="0"/>
                        <a:t>Key issue</a:t>
                      </a:r>
                      <a:r>
                        <a:rPr lang="en-US" sz="1100" dirty="0"/>
                        <a:t>: network-controlled registration triggering, UE WLAN access information exposure to 5GC, UE subscription information exposure to AF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Yes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SA2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No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/>
                        <a:t>SA3/SA5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0010213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b="1" dirty="0"/>
                        <a:t>XRM</a:t>
                      </a:r>
                      <a:r>
                        <a:rPr lang="en-US" sz="1100" dirty="0"/>
                        <a:t> (S2-2306753, S2-2307383, S2-2307179)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Enhancement of XRM via non-3GPP access, other enhancements</a:t>
                      </a:r>
                    </a:p>
                    <a:p>
                      <a:r>
                        <a:rPr lang="en-US" sz="1100" b="1" dirty="0"/>
                        <a:t>Key issues</a:t>
                      </a:r>
                      <a:r>
                        <a:rPr lang="en-US" sz="1100" dirty="0"/>
                        <a:t>: XRM support for non-3GPP, XRM over ATSSS, XRM </a:t>
                      </a:r>
                      <a:r>
                        <a:rPr lang="en-US" sz="1100" dirty="0" err="1"/>
                        <a:t>Enh</a:t>
                      </a:r>
                      <a:r>
                        <a:rPr lang="en-US" sz="1100" dirty="0"/>
                        <a:t> to support encrypted transport layer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Yes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SA2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Yes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/>
                        <a:t>TBD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0366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dirty="0"/>
                        <a:t>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b="1" dirty="0"/>
                        <a:t>Metaverse</a:t>
                      </a:r>
                      <a:r>
                        <a:rPr lang="en-US" sz="1100" dirty="0"/>
                        <a:t> </a:t>
                      </a:r>
                      <a:r>
                        <a:rPr lang="en-US" sz="1100" b="0" dirty="0"/>
                        <a:t>(S2-2307245)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Support end-to-end QoS control for mobile metaverse services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Yes, TR 22.856 (Metaverse)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SA2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TBD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/>
                        <a:t>TBD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7891516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60C11A56-B742-6FC9-8CCA-D3FBD67BDF20}"/>
              </a:ext>
            </a:extLst>
          </p:cNvPr>
          <p:cNvSpPr txBox="1"/>
          <p:nvPr/>
        </p:nvSpPr>
        <p:spPr>
          <a:xfrm>
            <a:off x="7060548" y="6594430"/>
            <a:ext cx="417293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/>
              <a:t>We also support new topics such as ambient IoT and integrated sensing/communication</a:t>
            </a:r>
          </a:p>
        </p:txBody>
      </p:sp>
    </p:spTree>
    <p:extLst>
      <p:ext uri="{BB962C8B-B14F-4D97-AF65-F5344CB8AC3E}">
        <p14:creationId xmlns:p14="http://schemas.microsoft.com/office/powerpoint/2010/main" val="2885534184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7" descr="A picture containing diagram, plan, technical drawing, line&#10;&#10;Description automatically generated">
            <a:extLst>
              <a:ext uri="{FF2B5EF4-FFF2-40B4-BE49-F238E27FC236}">
                <a16:creationId xmlns:a16="http://schemas.microsoft.com/office/drawing/2014/main" id="{50C0CEEC-EFC6-EF43-0C75-8FDB00155AD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1222" y="3917034"/>
            <a:ext cx="5169978" cy="214413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65FBCFF-2075-1F89-EA32-4D3190B8EB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ATSSS Enhancements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B5DD60A-8B86-FD86-5BD2-5A72A0550D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8770" y="1973229"/>
            <a:ext cx="6496665" cy="4351338"/>
          </a:xfrm>
        </p:spPr>
        <p:txBody>
          <a:bodyPr/>
          <a:lstStyle/>
          <a:p>
            <a:r>
              <a:rPr lang="en-US" sz="2000" dirty="0"/>
              <a:t>Dual-Steer </a:t>
            </a:r>
          </a:p>
          <a:p>
            <a:pPr lvl="1"/>
            <a:r>
              <a:rPr lang="en-US" sz="1800" dirty="0"/>
              <a:t>Support ATSSS over two NR accesses (single PLMN, PLMN + PLMN, PLMN + SNPN, SNPN + SNPN) + one N3GPP access</a:t>
            </a:r>
          </a:p>
          <a:p>
            <a:pPr lvl="2"/>
            <a:r>
              <a:rPr lang="en-US" sz="1600" dirty="0"/>
              <a:t>Support ATSSS across multiple operators with single or multiple subscriptions</a:t>
            </a:r>
          </a:p>
          <a:p>
            <a:r>
              <a:rPr lang="en-US" sz="2000" dirty="0"/>
              <a:t>ATSSS-Lite</a:t>
            </a:r>
          </a:p>
          <a:p>
            <a:pPr lvl="1"/>
            <a:r>
              <a:rPr lang="en-US" sz="1800" dirty="0"/>
              <a:t>Lightweight ATSSS between non-integrated Wi-Fi and 3GPP access</a:t>
            </a:r>
          </a:p>
          <a:p>
            <a:pPr lvl="2"/>
            <a:r>
              <a:rPr lang="en-US" sz="1400" dirty="0"/>
              <a:t>Support steering/switching across non-3GPP access without gateway functions and 3GPP access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1D927DB9-4FC5-BF9B-C4A5-90F5482DECDE}"/>
              </a:ext>
            </a:extLst>
          </p:cNvPr>
          <p:cNvSpPr txBox="1">
            <a:spLocks/>
          </p:cNvSpPr>
          <p:nvPr/>
        </p:nvSpPr>
        <p:spPr bwMode="auto">
          <a:xfrm>
            <a:off x="6594014" y="1973229"/>
            <a:ext cx="5367186" cy="22933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4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-228600">
              <a:lnSpc>
                <a:spcPct val="90000"/>
              </a:lnSpc>
            </a:pPr>
            <a:r>
              <a:rPr lang="en-US" sz="2000" dirty="0">
                <a:latin typeface="+mn-lt"/>
                <a:cs typeface="+mn-cs"/>
              </a:rPr>
              <a:t>Separate MPTCP/MPQUIC proxy (+ PMF) from PSA UPF </a:t>
            </a:r>
          </a:p>
          <a:p>
            <a:pPr lvl="1" indent="-228600">
              <a:lnSpc>
                <a:spcPct val="90000"/>
              </a:lnSpc>
            </a:pPr>
            <a:r>
              <a:rPr lang="en-US" sz="1800" dirty="0"/>
              <a:t>MPTCP/MPQUIC can be utilized regardless of MA-PDU session setup</a:t>
            </a:r>
          </a:p>
          <a:p>
            <a:pPr lvl="1" indent="-228600">
              <a:lnSpc>
                <a:spcPct val="90000"/>
              </a:lnSpc>
            </a:pPr>
            <a:r>
              <a:rPr lang="en-US" sz="1800" dirty="0">
                <a:latin typeface="+mn-lt"/>
                <a:cs typeface="+mn-cs"/>
              </a:rPr>
              <a:t>Allow flexible deployment of proxy function</a:t>
            </a:r>
          </a:p>
        </p:txBody>
      </p:sp>
      <p:sp>
        <p:nvSpPr>
          <p:cNvPr id="20" name="Freeform 19">
            <a:extLst>
              <a:ext uri="{FF2B5EF4-FFF2-40B4-BE49-F238E27FC236}">
                <a16:creationId xmlns:a16="http://schemas.microsoft.com/office/drawing/2014/main" id="{B1A25B5A-0468-064E-BB6E-53C8F46BB020}"/>
              </a:ext>
            </a:extLst>
          </p:cNvPr>
          <p:cNvSpPr/>
          <p:nvPr/>
        </p:nvSpPr>
        <p:spPr>
          <a:xfrm rot="180722">
            <a:off x="7024022" y="4328635"/>
            <a:ext cx="3016972" cy="880734"/>
          </a:xfrm>
          <a:custGeom>
            <a:avLst/>
            <a:gdLst>
              <a:gd name="connsiteX0" fmla="*/ 0 w 2871019"/>
              <a:gd name="connsiteY0" fmla="*/ 444705 h 917072"/>
              <a:gd name="connsiteX1" fmla="*/ 747251 w 2871019"/>
              <a:gd name="connsiteY1" fmla="*/ 2253 h 917072"/>
              <a:gd name="connsiteX2" fmla="*/ 1347019 w 2871019"/>
              <a:gd name="connsiteY2" fmla="*/ 611853 h 917072"/>
              <a:gd name="connsiteX3" fmla="*/ 1946787 w 2871019"/>
              <a:gd name="connsiteY3" fmla="*/ 887156 h 917072"/>
              <a:gd name="connsiteX4" fmla="*/ 2871019 w 2871019"/>
              <a:gd name="connsiteY4" fmla="*/ 896989 h 9170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71019" h="917072">
                <a:moveTo>
                  <a:pt x="0" y="444705"/>
                </a:moveTo>
                <a:cubicBezTo>
                  <a:pt x="261374" y="209550"/>
                  <a:pt x="522748" y="-25605"/>
                  <a:pt x="747251" y="2253"/>
                </a:cubicBezTo>
                <a:cubicBezTo>
                  <a:pt x="971754" y="30111"/>
                  <a:pt x="1147096" y="464369"/>
                  <a:pt x="1347019" y="611853"/>
                </a:cubicBezTo>
                <a:cubicBezTo>
                  <a:pt x="1546942" y="759337"/>
                  <a:pt x="1692787" y="839633"/>
                  <a:pt x="1946787" y="887156"/>
                </a:cubicBezTo>
                <a:cubicBezTo>
                  <a:pt x="2200787" y="934679"/>
                  <a:pt x="2535903" y="915834"/>
                  <a:pt x="2871019" y="896989"/>
                </a:cubicBezTo>
              </a:path>
            </a:pathLst>
          </a:cu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Freeform 20">
            <a:extLst>
              <a:ext uri="{FF2B5EF4-FFF2-40B4-BE49-F238E27FC236}">
                <a16:creationId xmlns:a16="http://schemas.microsoft.com/office/drawing/2014/main" id="{429F39E6-1B8A-5857-1C4B-0DBA861755AC}"/>
              </a:ext>
            </a:extLst>
          </p:cNvPr>
          <p:cNvSpPr/>
          <p:nvPr/>
        </p:nvSpPr>
        <p:spPr>
          <a:xfrm>
            <a:off x="7000972" y="5329571"/>
            <a:ext cx="3008270" cy="293191"/>
          </a:xfrm>
          <a:custGeom>
            <a:avLst/>
            <a:gdLst>
              <a:gd name="connsiteX0" fmla="*/ 0 w 2841522"/>
              <a:gd name="connsiteY0" fmla="*/ 0 h 530172"/>
              <a:gd name="connsiteX1" fmla="*/ 865238 w 2841522"/>
              <a:gd name="connsiteY1" fmla="*/ 462116 h 530172"/>
              <a:gd name="connsiteX2" fmla="*/ 2271251 w 2841522"/>
              <a:gd name="connsiteY2" fmla="*/ 501445 h 530172"/>
              <a:gd name="connsiteX3" fmla="*/ 2841522 w 2841522"/>
              <a:gd name="connsiteY3" fmla="*/ 206477 h 5301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41522" h="530172">
                <a:moveTo>
                  <a:pt x="0" y="0"/>
                </a:moveTo>
                <a:cubicBezTo>
                  <a:pt x="243348" y="189271"/>
                  <a:pt x="486696" y="378542"/>
                  <a:pt x="865238" y="462116"/>
                </a:cubicBezTo>
                <a:cubicBezTo>
                  <a:pt x="1243780" y="545690"/>
                  <a:pt x="1941870" y="544051"/>
                  <a:pt x="2271251" y="501445"/>
                </a:cubicBezTo>
                <a:cubicBezTo>
                  <a:pt x="2600632" y="458839"/>
                  <a:pt x="2721077" y="332658"/>
                  <a:pt x="2841522" y="206477"/>
                </a:cubicBezTo>
              </a:path>
            </a:pathLst>
          </a:custGeom>
          <a:noFill/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7231627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Title 1">
            <a:extLst>
              <a:ext uri="{FF2B5EF4-FFF2-40B4-BE49-F238E27FC236}">
                <a16:creationId xmlns:a16="http://schemas.microsoft.com/office/drawing/2014/main" id="{CB7CAB20-522C-09A6-17B6-BBED2D8235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WWC Enhancements</a:t>
            </a:r>
          </a:p>
        </p:txBody>
      </p:sp>
      <p:sp>
        <p:nvSpPr>
          <p:cNvPr id="9218" name="Content Placeholder 2">
            <a:extLst>
              <a:ext uri="{FF2B5EF4-FFF2-40B4-BE49-F238E27FC236}">
                <a16:creationId xmlns:a16="http://schemas.microsoft.com/office/drawing/2014/main" id="{8610173D-C761-5D41-C571-656A1465CC1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75222" y="1750117"/>
            <a:ext cx="5670755" cy="4603750"/>
          </a:xfrm>
        </p:spPr>
        <p:txBody>
          <a:bodyPr/>
          <a:lstStyle/>
          <a:p>
            <a:pPr marL="0" indent="0">
              <a:buNone/>
            </a:pPr>
            <a:r>
              <a:rPr lang="en-US" altLang="en-US" sz="1800" b="1" u="sng" dirty="0"/>
              <a:t>Proposals</a:t>
            </a:r>
          </a:p>
          <a:p>
            <a:r>
              <a:rPr lang="en-US" altLang="en-US" sz="1800" dirty="0"/>
              <a:t>Enhance support of differentiated QoS/policy for </a:t>
            </a:r>
            <a:r>
              <a:rPr lang="en-US" altLang="en-US" sz="1800" i="1" dirty="0"/>
              <a:t>each</a:t>
            </a:r>
            <a:r>
              <a:rPr lang="en-US" altLang="en-US" sz="1800" dirty="0"/>
              <a:t> device behind RG:</a:t>
            </a:r>
          </a:p>
          <a:p>
            <a:pPr lvl="1"/>
            <a:r>
              <a:rPr lang="en-US" altLang="en-US" sz="1600" dirty="0"/>
              <a:t>Device is identifiable by 5GC (e.g., based on MAC </a:t>
            </a:r>
            <a:r>
              <a:rPr lang="en-US" altLang="en-US" sz="1600" dirty="0" err="1"/>
              <a:t>addr</a:t>
            </a:r>
            <a:r>
              <a:rPr lang="en-US" altLang="en-US" sz="1600" dirty="0"/>
              <a:t>)</a:t>
            </a:r>
          </a:p>
          <a:p>
            <a:pPr lvl="2"/>
            <a:r>
              <a:rPr lang="en-US" altLang="en-US" sz="1400" dirty="0"/>
              <a:t>Authentication of device may be done locally or by 3</a:t>
            </a:r>
            <a:r>
              <a:rPr lang="en-US" altLang="en-US" sz="1400" baseline="30000" dirty="0"/>
              <a:t>rd</a:t>
            </a:r>
            <a:r>
              <a:rPr lang="en-US" altLang="en-US" sz="1400" dirty="0"/>
              <a:t> party server</a:t>
            </a:r>
          </a:p>
          <a:p>
            <a:pPr lvl="1"/>
            <a:r>
              <a:rPr lang="en-US" altLang="en-US" sz="1600" dirty="0"/>
              <a:t>A PDU session can be shared by multiple devices behind the RG, where separate QoS flow may be configured for each device within the PDU session if necessary</a:t>
            </a:r>
          </a:p>
          <a:p>
            <a:pPr lvl="1"/>
            <a:r>
              <a:rPr lang="en-US" altLang="en-US" sz="1600" dirty="0"/>
              <a:t>FN-RG and 5G-RG are supported. For 5G-RG, both wireline and NG-RAN connections are supported</a:t>
            </a:r>
          </a:p>
        </p:txBody>
      </p:sp>
      <p:sp>
        <p:nvSpPr>
          <p:cNvPr id="9219" name="Slide Number Placeholder 3">
            <a:extLst>
              <a:ext uri="{FF2B5EF4-FFF2-40B4-BE49-F238E27FC236}">
                <a16:creationId xmlns:a16="http://schemas.microsoft.com/office/drawing/2014/main" id="{C3E6E71F-E29B-67D5-1B2A-772586F9DBBE}"/>
              </a:ext>
            </a:extLst>
          </p:cNvPr>
          <p:cNvSpPr>
            <a:spLocks noGrp="1" noChangeArrowheads="1"/>
          </p:cNvSpPr>
          <p:nvPr>
            <p:ph type="sldNum" sz="quarter" idx="4294967295"/>
          </p:nvPr>
        </p:nvSpPr>
        <p:spPr bwMode="auto">
          <a:xfrm>
            <a:off x="8610600" y="6270625"/>
            <a:ext cx="2743200" cy="365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fld id="{3E96ACA6-8C57-484C-8E95-923A003E15B8}" type="slidenum">
              <a:rPr lang="en-US" altLang="en-US" sz="1100">
                <a:solidFill>
                  <a:srgbClr val="D0CECE"/>
                </a:solidFill>
                <a:latin typeface="Helvetica" pitchFamily="2" charset="0"/>
              </a:rPr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t>5</a:t>
            </a:fld>
            <a:endParaRPr lang="en-US" altLang="en-US" sz="1100">
              <a:solidFill>
                <a:srgbClr val="D0CECE"/>
              </a:solidFill>
              <a:latin typeface="Helvetica" pitchFamily="2" charset="0"/>
            </a:endParaRP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FAA7711B-1816-7B36-5879-3B687649A592}"/>
              </a:ext>
            </a:extLst>
          </p:cNvPr>
          <p:cNvSpPr txBox="1">
            <a:spLocks/>
          </p:cNvSpPr>
          <p:nvPr/>
        </p:nvSpPr>
        <p:spPr bwMode="auto">
          <a:xfrm>
            <a:off x="838200" y="1750117"/>
            <a:ext cx="4658032" cy="481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en-US" sz="1800" b="1" u="sng" dirty="0"/>
              <a:t>Motivations</a:t>
            </a:r>
            <a:endParaRPr lang="en-US" altLang="en-US" sz="1600" b="1" u="sng" dirty="0"/>
          </a:p>
          <a:p>
            <a:r>
              <a:rPr lang="en-US" altLang="en-US" sz="1600" dirty="0"/>
              <a:t>Various use cases such as parental control, prioritized service for work from home scenarios, wireless backup, </a:t>
            </a:r>
            <a:r>
              <a:rPr lang="en-US" altLang="en-US" sz="1600" dirty="0" err="1"/>
              <a:t>etc</a:t>
            </a:r>
            <a:r>
              <a:rPr lang="en-US" altLang="en-US" sz="1600" dirty="0"/>
              <a:t> require differentiated QoS/policy control for </a:t>
            </a:r>
            <a:r>
              <a:rPr lang="en-US" altLang="en-US" sz="1600" b="1" i="1" dirty="0"/>
              <a:t>individual</a:t>
            </a:r>
            <a:r>
              <a:rPr lang="en-US" altLang="en-US" sz="1600" dirty="0"/>
              <a:t> device behind CPE/RG</a:t>
            </a:r>
          </a:p>
          <a:p>
            <a:pPr lvl="1"/>
            <a:r>
              <a:rPr lang="en-US" altLang="en-US" sz="1400" dirty="0"/>
              <a:t>Up to Rel-18, this is supported only for AUN3, 5G UE, N5GC and N5CW</a:t>
            </a:r>
          </a:p>
          <a:p>
            <a:pPr lvl="1"/>
            <a:r>
              <a:rPr lang="en-US" altLang="en-US" sz="1400" dirty="0"/>
              <a:t>Rel-18 does not support individual QoS/policy control for a NAUN3 device</a:t>
            </a:r>
          </a:p>
          <a:p>
            <a:r>
              <a:rPr lang="en-US" altLang="en-US" sz="1600" dirty="0"/>
              <a:t>Limitations of Rel-16/18 procedures</a:t>
            </a:r>
          </a:p>
          <a:p>
            <a:pPr lvl="1"/>
            <a:r>
              <a:rPr lang="en-US" altLang="en-US" sz="1400" i="1" dirty="0"/>
              <a:t>Scalability</a:t>
            </a:r>
            <a:r>
              <a:rPr lang="en-US" altLang="en-US" sz="1400" dirty="0"/>
              <a:t>: 5G-RG may not be able to handle more than X number of AUN3 devices with limited number of PDU sessions support (e.g., X = 14)</a:t>
            </a:r>
          </a:p>
          <a:p>
            <a:pPr lvl="1"/>
            <a:r>
              <a:rPr lang="en-US" altLang="en-US" sz="1400" i="1" dirty="0"/>
              <a:t>Limited device availability</a:t>
            </a:r>
            <a:r>
              <a:rPr lang="en-US" altLang="en-US" sz="1400" dirty="0"/>
              <a:t>: Many legacy devices may not support authentication procedure required for AUN3, 5G UE or N5GC</a:t>
            </a:r>
          </a:p>
          <a:p>
            <a:pPr lvl="1"/>
            <a:r>
              <a:rPr lang="en-US" altLang="en-US" sz="1400" i="1" dirty="0"/>
              <a:t>Limited deployment scenarios</a:t>
            </a:r>
            <a:r>
              <a:rPr lang="en-US" altLang="en-US" sz="1400" dirty="0"/>
              <a:t>: Support for FN-RG and 5G-RG connection via NG-RAN are limited</a:t>
            </a:r>
          </a:p>
          <a:p>
            <a:endParaRPr lang="en-US" altLang="en-US" sz="1600" dirty="0"/>
          </a:p>
          <a:p>
            <a:endParaRPr lang="en-US" altLang="en-US" sz="1600" dirty="0"/>
          </a:p>
        </p:txBody>
      </p:sp>
    </p:spTree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B7E2CA-7E44-49B8-DA1E-7CA568B19F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Indirect Network Share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A3820DF-9EE5-00DD-079E-7FF5C7D92047}"/>
              </a:ext>
            </a:extLst>
          </p:cNvPr>
          <p:cNvSpPr txBox="1"/>
          <p:nvPr/>
        </p:nvSpPr>
        <p:spPr>
          <a:xfrm>
            <a:off x="0" y="3665973"/>
            <a:ext cx="3794760" cy="1844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US" sz="1200" b="1" dirty="0"/>
              <a:t>MOCN in 5G</a:t>
            </a:r>
          </a:p>
          <a:p>
            <a:pPr marL="171450" indent="-171450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1200" dirty="0"/>
              <a:t>Pros – (1) Supports sharing of access network across participating operators.</a:t>
            </a:r>
          </a:p>
          <a:p>
            <a:pPr marL="171450" indent="-171450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1200" dirty="0"/>
              <a:t>Cons- (1) Requires separate direct connection from shared NG-RAN towards each participating operators CN (2) Does not scale with a number of participating operators and/or a number of shared NG-RANs (3) Not efficient with small cell scenarios</a:t>
            </a:r>
            <a:endParaRPr lang="en-US" dirty="0"/>
          </a:p>
        </p:txBody>
      </p:sp>
      <p:sp>
        <p:nvSpPr>
          <p:cNvPr id="11" name="Striped Right Arrow 10">
            <a:extLst>
              <a:ext uri="{FF2B5EF4-FFF2-40B4-BE49-F238E27FC236}">
                <a16:creationId xmlns:a16="http://schemas.microsoft.com/office/drawing/2014/main" id="{E20E7DC5-91A4-5C50-CDB7-5A8CDEC283AC}"/>
              </a:ext>
            </a:extLst>
          </p:cNvPr>
          <p:cNvSpPr/>
          <p:nvPr/>
        </p:nvSpPr>
        <p:spPr>
          <a:xfrm>
            <a:off x="3926491" y="3004861"/>
            <a:ext cx="514219" cy="1260591"/>
          </a:xfrm>
          <a:prstGeom prst="stripedRightArrow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992C55D-F046-588B-E0A3-4FC993141E1E}"/>
              </a:ext>
            </a:extLst>
          </p:cNvPr>
          <p:cNvSpPr txBox="1"/>
          <p:nvPr/>
        </p:nvSpPr>
        <p:spPr>
          <a:xfrm>
            <a:off x="8212907" y="1879800"/>
            <a:ext cx="3605467" cy="14015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US" sz="1200" b="1" dirty="0"/>
              <a:t>Indirect RAN sharing via host operator’s CN</a:t>
            </a:r>
          </a:p>
          <a:p>
            <a:pPr marL="171450" indent="-171450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1200" dirty="0"/>
              <a:t>Enables network sharing without the need of interfacing the shared NG-RANs to individual participating operators CN</a:t>
            </a:r>
          </a:p>
          <a:p>
            <a:pPr marL="171450" indent="-171450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1200" dirty="0"/>
              <a:t>Architecture enhancements to support inter-PLMN routing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119D35E-1E34-A223-9845-501A425841E0}"/>
              </a:ext>
            </a:extLst>
          </p:cNvPr>
          <p:cNvSpPr txBox="1"/>
          <p:nvPr/>
        </p:nvSpPr>
        <p:spPr>
          <a:xfrm>
            <a:off x="8271899" y="3882785"/>
            <a:ext cx="3715146" cy="25095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US" sz="1200" b="1" dirty="0"/>
              <a:t>Indirect RAN sharing via a host operator’s network function (e.g., a gateway)</a:t>
            </a:r>
          </a:p>
          <a:p>
            <a:pPr marL="171450" indent="-171450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1200" dirty="0"/>
              <a:t>No need to maintain individual interface (e.g., N2) from a shared NG-RAN to individual participating operator CN</a:t>
            </a:r>
          </a:p>
          <a:p>
            <a:pPr marL="171450" indent="-171450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1200" dirty="0"/>
              <a:t>Hosting operator gateway could aggregate/route traffic from shared NG-RANs before forwarding via individual interface to each participating operator’s core network </a:t>
            </a:r>
          </a:p>
          <a:p>
            <a:pPr marL="171450" indent="-171450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1200" dirty="0"/>
              <a:t>No impact on shared NG-RAN compared to MOCN</a:t>
            </a:r>
          </a:p>
        </p:txBody>
      </p:sp>
      <p:pic>
        <p:nvPicPr>
          <p:cNvPr id="81" name="Picture 80">
            <a:extLst>
              <a:ext uri="{FF2B5EF4-FFF2-40B4-BE49-F238E27FC236}">
                <a16:creationId xmlns:a16="http://schemas.microsoft.com/office/drawing/2014/main" id="{4B2BD09F-7D85-9E34-F6C0-6A4E0E8507A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053" y="1879800"/>
            <a:ext cx="3923041" cy="172453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8030D15-D152-32AC-83BB-ABDC9F76875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41298" y="2344863"/>
            <a:ext cx="3869850" cy="1426797"/>
          </a:xfrm>
          <a:prstGeom prst="rect">
            <a:avLst/>
          </a:prstGeom>
        </p:spPr>
      </p:pic>
      <p:sp>
        <p:nvSpPr>
          <p:cNvPr id="8" name="Rectangular Callout 7">
            <a:extLst>
              <a:ext uri="{FF2B5EF4-FFF2-40B4-BE49-F238E27FC236}">
                <a16:creationId xmlns:a16="http://schemas.microsoft.com/office/drawing/2014/main" id="{062736B3-8AF8-7D95-BE6B-A0F1F4E4BEA8}"/>
              </a:ext>
            </a:extLst>
          </p:cNvPr>
          <p:cNvSpPr/>
          <p:nvPr/>
        </p:nvSpPr>
        <p:spPr>
          <a:xfrm>
            <a:off x="5719011" y="2106592"/>
            <a:ext cx="1740874" cy="351349"/>
          </a:xfrm>
          <a:prstGeom prst="wedgeRectCallout">
            <a:avLst>
              <a:gd name="adj1" fmla="val 45141"/>
              <a:gd name="adj2" fmla="val 110925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800" dirty="0"/>
              <a:t>Interfaces between Host Operator CN and Participating CNs e.g., N14/N16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9DC5A1D-4B7A-57F7-1FCB-26A3395C648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40710" y="4490614"/>
            <a:ext cx="3956532" cy="1463848"/>
          </a:xfrm>
          <a:prstGeom prst="rect">
            <a:avLst/>
          </a:prstGeom>
        </p:spPr>
      </p:pic>
      <p:sp>
        <p:nvSpPr>
          <p:cNvPr id="10" name="Rectangular Callout 9">
            <a:extLst>
              <a:ext uri="{FF2B5EF4-FFF2-40B4-BE49-F238E27FC236}">
                <a16:creationId xmlns:a16="http://schemas.microsoft.com/office/drawing/2014/main" id="{BB2BCEB5-3B3D-0234-CFF7-557C9135C9F0}"/>
              </a:ext>
            </a:extLst>
          </p:cNvPr>
          <p:cNvSpPr/>
          <p:nvPr/>
        </p:nvSpPr>
        <p:spPr>
          <a:xfrm>
            <a:off x="5719011" y="4265452"/>
            <a:ext cx="1765951" cy="342186"/>
          </a:xfrm>
          <a:prstGeom prst="wedgeRectCallout">
            <a:avLst>
              <a:gd name="adj1" fmla="val 46635"/>
              <a:gd name="adj2" fmla="val 114704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800" dirty="0"/>
              <a:t>Interfaces between Host Operator CN</a:t>
            </a:r>
          </a:p>
          <a:p>
            <a:pPr algn="ctr"/>
            <a:r>
              <a:rPr lang="en-US" sz="800" dirty="0"/>
              <a:t>and Participating CNs e.g., N2/N3</a:t>
            </a:r>
          </a:p>
        </p:txBody>
      </p:sp>
    </p:spTree>
    <p:extLst>
      <p:ext uri="{BB962C8B-B14F-4D97-AF65-F5344CB8AC3E}">
        <p14:creationId xmlns:p14="http://schemas.microsoft.com/office/powerpoint/2010/main" val="2553901291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5FBCFF-2075-1F89-EA32-4D3190B8EB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XRM Enhancements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B5DD60A-8B86-FD86-5BD2-5A72A0550D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4923503" cy="4351338"/>
          </a:xfrm>
        </p:spPr>
        <p:txBody>
          <a:bodyPr/>
          <a:lstStyle/>
          <a:p>
            <a:r>
              <a:rPr lang="en-US" altLang="en-US" sz="1600" dirty="0"/>
              <a:t>Extend XRM support via non-3GPP accesses (trusted, untrusted, wireline)</a:t>
            </a:r>
          </a:p>
          <a:p>
            <a:pPr lvl="1"/>
            <a:r>
              <a:rPr lang="en-US" altLang="en-US" sz="1600" dirty="0"/>
              <a:t>ECN marking for the purpose of L4S over non-3GPP access (e.g., L4S enabling at N3GPP access via SMF/PCF, Congestion level exposure from N3GPP to PSA, N3GPP access information exposure to AF, end-to-end L4S queue handling)</a:t>
            </a:r>
          </a:p>
          <a:p>
            <a:pPr lvl="1"/>
            <a:r>
              <a:rPr lang="en-US" altLang="en-US" sz="1600" dirty="0"/>
              <a:t>Support of PDU Set based QoS handling over non-3GPP access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2B8212C2-6195-0478-F17A-1732F9C9ED15}"/>
              </a:ext>
            </a:extLst>
          </p:cNvPr>
          <p:cNvSpPr txBox="1">
            <a:spLocks/>
          </p:cNvSpPr>
          <p:nvPr/>
        </p:nvSpPr>
        <p:spPr bwMode="auto">
          <a:xfrm>
            <a:off x="6096000" y="1825625"/>
            <a:ext cx="5577347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/>
              <a:t>Study the impact of ATSSS multi-path protocols (MPTCP/MPQUIC) over end-to-end congestion control (L4S)</a:t>
            </a:r>
          </a:p>
          <a:p>
            <a:r>
              <a:rPr lang="en-US" sz="1600" dirty="0"/>
              <a:t>Support integrated handling of XRM traffic (e.g., L4S, PDU set) over 3GPP and non-3GPP accesses</a:t>
            </a:r>
          </a:p>
          <a:p>
            <a:r>
              <a:rPr lang="en-US" sz="1600" dirty="0"/>
              <a:t>Support of additional transport and media protocols for L4S and PDU Set handling</a:t>
            </a:r>
          </a:p>
          <a:p>
            <a:pPr lvl="1"/>
            <a:r>
              <a:rPr lang="en-US" sz="1400" dirty="0"/>
              <a:t>L4S – RTP over QUIC, MASQUE</a:t>
            </a:r>
          </a:p>
          <a:p>
            <a:pPr lvl="1"/>
            <a:r>
              <a:rPr lang="en-US" sz="1400" dirty="0"/>
              <a:t>PDU Set – RTP over QUIC, MASQUE, Media over QUIC (MOQ)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69EC51B-D77E-D8C6-76F2-8858201F86C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4001294"/>
            <a:ext cx="5225374" cy="2313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4111763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C0860388-CA0F-5D03-8B91-62119D1353B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950128"/>
            <a:ext cx="9144000" cy="957744"/>
          </a:xfrm>
        </p:spPr>
        <p:txBody>
          <a:bodyPr/>
          <a:lstStyle/>
          <a:p>
            <a:r>
              <a:rPr lang="en-US" dirty="0"/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231662866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5CA3727-A4EB-4398-9783-D0148B061093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11089</TotalTime>
  <Words>1048</Words>
  <Application>Microsoft Macintosh PowerPoint</Application>
  <PresentationFormat>Widescreen</PresentationFormat>
  <Paragraphs>115</Paragraphs>
  <Slides>8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5" baseType="lpstr">
      <vt:lpstr>Arial</vt:lpstr>
      <vt:lpstr>Arial </vt:lpstr>
      <vt:lpstr>Calibri</vt:lpstr>
      <vt:lpstr>Calibri Light</vt:lpstr>
      <vt:lpstr>Helvetica</vt:lpstr>
      <vt:lpstr>Times New Roman</vt:lpstr>
      <vt:lpstr>Office Theme</vt:lpstr>
      <vt:lpstr>Rel-19 Items</vt:lpstr>
      <vt:lpstr>Overview</vt:lpstr>
      <vt:lpstr>Overall View on Rel-19 Content</vt:lpstr>
      <vt:lpstr>ATSSS Enhancements</vt:lpstr>
      <vt:lpstr>WWC Enhancements</vt:lpstr>
      <vt:lpstr>Indirect Network Share</vt:lpstr>
      <vt:lpstr>XRM Enhancements</vt:lpstr>
      <vt:lpstr>Thank you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Rahil Gandotra</cp:lastModifiedBy>
  <cp:revision>675</cp:revision>
  <dcterms:created xsi:type="dcterms:W3CDTF">2010-02-05T13:52:04Z</dcterms:created>
  <dcterms:modified xsi:type="dcterms:W3CDTF">2023-06-02T19:05:36Z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